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63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leksandrashmurak\Downloads\Macintosh%20HD:Users:aleksandrashmurak:Downloads:&#1045;&#1050;&#1041;%20&#1044;&#1054;&#1044;%20&#1057;&#1054;%202020:379%20&#1086;&#1088;&#1075;&#1072;&#1085;&#1080;&#1079;&#1072;&#1094;&#1080;&#1080;&#774;:&#1044;&#1086;&#1082;&#1083;&#1072;&#1076;.docx!OLE_LINK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grul.nalog.ru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29600" cy="1283568"/>
          </a:xfrm>
        </p:spPr>
        <p:txBody>
          <a:bodyPr/>
          <a:lstStyle/>
          <a:p>
            <a:r>
              <a:rPr lang="ru-RU" dirty="0" smtClean="0"/>
              <a:t>Итоги НОК </a:t>
            </a:r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В НОК </a:t>
            </a:r>
            <a:r>
              <a:rPr lang="ru-RU" sz="4400" dirty="0" smtClean="0"/>
              <a:t>2022 </a:t>
            </a:r>
            <a:r>
              <a:rPr lang="ru-RU" sz="4400" dirty="0" smtClean="0"/>
              <a:t>года участвовали </a:t>
            </a:r>
            <a:r>
              <a:rPr lang="ru-RU" sz="4400" dirty="0" smtClean="0"/>
              <a:t>организации дошкольного </a:t>
            </a:r>
            <a:r>
              <a:rPr lang="ru-RU" sz="4400" dirty="0" smtClean="0"/>
              <a:t>образования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063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u="sng" dirty="0">
                <a:latin typeface="+mn-lt"/>
                <a:cs typeface="Liberation Serif"/>
              </a:rPr>
              <a:t>Цель исследования</a:t>
            </a:r>
            <a:r>
              <a:rPr lang="ru-RU" sz="2000" b="1" dirty="0">
                <a:latin typeface="+mn-lt"/>
                <a:cs typeface="Liberation Serif"/>
              </a:rPr>
              <a:t>: </a:t>
            </a:r>
            <a:r>
              <a:rPr lang="ru-RU" sz="2000" dirty="0">
                <a:latin typeface="+mn-lt"/>
                <a:cs typeface="Liberation Serif"/>
              </a:rPr>
              <a:t>Проведение независимой оценки качества условий осуществления образовательной деятельности организациями, расположенными на территории Свердловской области, реализующими программы </a:t>
            </a:r>
            <a:r>
              <a:rPr lang="ru-RU" sz="2000" dirty="0" smtClean="0">
                <a:latin typeface="+mn-lt"/>
                <a:cs typeface="Liberation Serif"/>
              </a:rPr>
              <a:t>дошкольного </a:t>
            </a:r>
            <a:r>
              <a:rPr lang="ru-RU" sz="2000" dirty="0">
                <a:latin typeface="+mn-lt"/>
                <a:cs typeface="Liberation Serif"/>
              </a:rPr>
              <a:t>образования.</a:t>
            </a:r>
          </a:p>
          <a:p>
            <a:r>
              <a:rPr lang="ru-RU" sz="2000" b="1" u="sng" dirty="0">
                <a:latin typeface="+mn-lt"/>
                <a:cs typeface="Liberation Serif"/>
              </a:rPr>
              <a:t>Задачи исследования</a:t>
            </a:r>
            <a:r>
              <a:rPr lang="ru-RU" sz="2000" dirty="0">
                <a:latin typeface="+mn-lt"/>
                <a:cs typeface="Liberation Serif"/>
              </a:rPr>
              <a:t>:</a:t>
            </a:r>
          </a:p>
          <a:p>
            <a:r>
              <a:rPr lang="ru-RU" sz="2000" dirty="0">
                <a:latin typeface="+mn-lt"/>
                <a:cs typeface="Liberation Serif"/>
              </a:rPr>
              <a:t>−	оценка качества условий осуществления образовательной деятельности образовательными организациями;</a:t>
            </a:r>
          </a:p>
          <a:p>
            <a:r>
              <a:rPr lang="ru-RU" sz="2000" dirty="0">
                <a:latin typeface="+mn-lt"/>
                <a:cs typeface="Liberation Serif"/>
              </a:rPr>
              <a:t>−	определение уровня удовлетворенности получателей образовательных услуг качеством услуг, предоставляемых образовательными организациями Свердловской области, реализующими программы дополнительного образования;</a:t>
            </a:r>
          </a:p>
          <a:p>
            <a:r>
              <a:rPr lang="ru-RU" sz="2000" dirty="0">
                <a:latin typeface="+mn-lt"/>
                <a:cs typeface="Liberation Serif"/>
              </a:rPr>
              <a:t>−	разработка рекомендаций по повышению качества осуществления образовательной деятельности образовательными организациями Свердловской области.</a:t>
            </a:r>
          </a:p>
          <a:p>
            <a:r>
              <a:rPr lang="ru-RU" sz="2000" b="1" u="sng" dirty="0" smtClean="0">
                <a:latin typeface="+mn-lt"/>
                <a:cs typeface="Liberation Serif"/>
              </a:rPr>
              <a:t>Объект исследования</a:t>
            </a:r>
            <a:r>
              <a:rPr lang="ru-RU" sz="2000" b="1" dirty="0" smtClean="0">
                <a:latin typeface="+mn-lt"/>
                <a:cs typeface="Liberation Serif"/>
              </a:rPr>
              <a:t> - </a:t>
            </a:r>
            <a:r>
              <a:rPr lang="ru-RU" sz="2000" dirty="0" smtClean="0">
                <a:latin typeface="+mn-lt"/>
                <a:cs typeface="Liberation Serif"/>
              </a:rPr>
              <a:t>образовательные </a:t>
            </a:r>
            <a:r>
              <a:rPr lang="ru-RU" sz="2000" dirty="0">
                <a:latin typeface="+mn-lt"/>
                <a:cs typeface="Liberation Serif"/>
              </a:rPr>
              <a:t>организации Свердловской  области, осуществляющие образовательную деятельность по </a:t>
            </a:r>
            <a:r>
              <a:rPr lang="ru-RU" sz="2000" dirty="0" smtClean="0">
                <a:latin typeface="+mn-lt"/>
                <a:cs typeface="Liberation Serif"/>
              </a:rPr>
              <a:t>программам </a:t>
            </a:r>
            <a:r>
              <a:rPr lang="ru-RU" sz="2000" dirty="0">
                <a:latin typeface="+mn-lt"/>
                <a:cs typeface="Liberation Serif"/>
              </a:rPr>
              <a:t>дополнительного образования.</a:t>
            </a:r>
          </a:p>
          <a:p>
            <a:r>
              <a:rPr lang="ru-RU" sz="2000" b="1" u="sng" dirty="0" smtClean="0">
                <a:latin typeface="+mn-lt"/>
                <a:cs typeface="Liberation Serif"/>
              </a:rPr>
              <a:t>Предмет</a:t>
            </a:r>
            <a:r>
              <a:rPr lang="ru-RU" sz="2000" b="1" dirty="0" smtClean="0">
                <a:latin typeface="+mn-lt"/>
                <a:cs typeface="Liberation Serif"/>
              </a:rPr>
              <a:t> </a:t>
            </a:r>
            <a:r>
              <a:rPr lang="ru-RU" sz="2000" dirty="0" smtClean="0">
                <a:latin typeface="+mn-lt"/>
                <a:cs typeface="Liberation Serif"/>
              </a:rPr>
              <a:t>- осуществление </a:t>
            </a:r>
            <a:r>
              <a:rPr lang="ru-RU" sz="2000" dirty="0">
                <a:latin typeface="+mn-lt"/>
                <a:cs typeface="Liberation Serif"/>
              </a:rPr>
              <a:t>сбора и обобщения информации о качестве условий осуществления образовательной деятельности образовательными организациями Свердловской  области, осуществляющими образовательную деятельность по программам </a:t>
            </a:r>
            <a:r>
              <a:rPr lang="ru-RU" sz="2000" dirty="0" smtClean="0">
                <a:latin typeface="+mn-lt"/>
                <a:cs typeface="Liberation Serif"/>
              </a:rPr>
              <a:t>дошкольного </a:t>
            </a:r>
            <a:r>
              <a:rPr lang="ru-RU" sz="2000" dirty="0">
                <a:latin typeface="+mn-lt"/>
                <a:cs typeface="Liberation Serif"/>
              </a:rPr>
              <a:t>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0744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оценки итогового результата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28052"/>
              </p:ext>
            </p:extLst>
          </p:nvPr>
        </p:nvGraphicFramePr>
        <p:xfrm>
          <a:off x="827584" y="1772816"/>
          <a:ext cx="7416824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6290280" imgH="1170000" progId="Word.Document.12">
                  <p:link updateAutomatic="1"/>
                </p:oleObj>
              </mc:Choice>
              <mc:Fallback>
                <p:oleObj r:id="rId3" imgW="6290280" imgH="1170000" progId="Word.Document.12">
                  <p:link updateAutomatic="1"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72816"/>
                        <a:ext cx="7416824" cy="2232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45091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Liberation Serif"/>
                <a:cs typeface="Liberation Serif"/>
              </a:rPr>
              <a:t>*Результаты сгруппированы по 5-и уровням оценки (высокий, выше среднего, средний, ниже среднего, низкий) в соответствии с группировкой на портале bus.gov.ru. Максимальный балл – 100. </a:t>
            </a:r>
          </a:p>
        </p:txBody>
      </p:sp>
    </p:spTree>
    <p:extLst>
      <p:ext uri="{BB962C8B-B14F-4D97-AF65-F5344CB8AC3E}">
        <p14:creationId xmlns:p14="http://schemas.microsoft.com/office/powerpoint/2010/main" val="359704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</a:t>
            </a:r>
            <a:r>
              <a:rPr lang="ru-RU" dirty="0"/>
              <a:t>выводы по </a:t>
            </a:r>
            <a:r>
              <a:rPr lang="ru-RU" dirty="0" smtClean="0"/>
              <a:t> результатам </a:t>
            </a:r>
            <a:r>
              <a:rPr lang="ru-RU" dirty="0"/>
              <a:t>НОКО-2022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6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2000" dirty="0" smtClean="0"/>
              <a:t>Высокие </a:t>
            </a:r>
            <a:r>
              <a:rPr lang="ru-RU" sz="2000" dirty="0"/>
              <a:t>оценки организации получили по критериям </a:t>
            </a:r>
            <a:r>
              <a:rPr lang="ru-RU" sz="2000" b="1" u="sng" dirty="0"/>
              <a:t>«Открытость и доступность информации </a:t>
            </a:r>
            <a:r>
              <a:rPr lang="ru-RU" sz="2000" b="1" u="sng" dirty="0" smtClean="0"/>
              <a:t>об организации</a:t>
            </a:r>
            <a:r>
              <a:rPr lang="ru-RU" sz="2000" b="1" u="sng" dirty="0"/>
              <a:t>» </a:t>
            </a:r>
            <a:r>
              <a:rPr lang="ru-RU" sz="2000" b="1" u="sng" dirty="0" smtClean="0"/>
              <a:t>и </a:t>
            </a:r>
            <a:r>
              <a:rPr lang="ru-RU" sz="2000" b="1" u="sng" dirty="0"/>
              <a:t>«Доброжелательность, вежливость </a:t>
            </a:r>
            <a:r>
              <a:rPr lang="ru-RU" sz="2000" b="1" u="sng" dirty="0" smtClean="0"/>
              <a:t>работников организаций»</a:t>
            </a:r>
            <a:r>
              <a:rPr lang="ru-RU" sz="2000" u="sng" dirty="0" smtClean="0"/>
              <a:t>.</a:t>
            </a:r>
          </a:p>
          <a:p>
            <a:pPr marL="137160" indent="0">
              <a:buNone/>
            </a:pPr>
            <a:r>
              <a:rPr lang="ru-RU" sz="2000" dirty="0" smtClean="0"/>
              <a:t>По </a:t>
            </a:r>
            <a:r>
              <a:rPr lang="ru-RU" sz="2000" dirty="0"/>
              <a:t>критериям «Комфортность условий предоставления услуг» </a:t>
            </a:r>
            <a:r>
              <a:rPr lang="ru-RU" sz="2000" dirty="0" smtClean="0"/>
              <a:t>и «Удовлетворенность </a:t>
            </a:r>
            <a:r>
              <a:rPr lang="ru-RU" sz="2000" dirty="0"/>
              <a:t>условиями оказания услуг» </a:t>
            </a:r>
            <a:r>
              <a:rPr lang="ru-RU" sz="2000" dirty="0" smtClean="0"/>
              <a:t>по </a:t>
            </a:r>
            <a:r>
              <a:rPr lang="ru-RU" sz="2000" dirty="0"/>
              <a:t>организациям в </a:t>
            </a:r>
            <a:r>
              <a:rPr lang="ru-RU" sz="2000" dirty="0" smtClean="0"/>
              <a:t>целом средний </a:t>
            </a:r>
            <a:r>
              <a:rPr lang="ru-RU" sz="2000" dirty="0"/>
              <a:t>балл составляет - 97,37 балла и 96,79 балла соответственно</a:t>
            </a:r>
            <a:r>
              <a:rPr lang="ru-RU" sz="2000" dirty="0" smtClean="0"/>
              <a:t>.</a:t>
            </a:r>
          </a:p>
          <a:p>
            <a:pPr marL="137160" indent="0">
              <a:buNone/>
            </a:pPr>
            <a:r>
              <a:rPr lang="ru-RU" sz="2000" dirty="0" smtClean="0"/>
              <a:t>Низкие </a:t>
            </a:r>
            <a:r>
              <a:rPr lang="ru-RU" sz="2000" dirty="0"/>
              <a:t>оценки в целом зафиксированы по критерию «Доступность услуг для инвалидов» </a:t>
            </a:r>
            <a:r>
              <a:rPr lang="ru-RU" sz="2000" dirty="0" smtClean="0"/>
              <a:t>средний </a:t>
            </a:r>
            <a:r>
              <a:rPr lang="ru-RU" sz="2000" dirty="0"/>
              <a:t>балл в целом по организациям 74,26 балла. В большинстве организаций (864 ОО</a:t>
            </a:r>
            <a:r>
              <a:rPr lang="ru-RU" sz="2000" dirty="0" smtClean="0"/>
              <a:t>).</a:t>
            </a:r>
          </a:p>
          <a:p>
            <a:pPr marL="137160" indent="0">
              <a:buNone/>
            </a:pPr>
            <a:r>
              <a:rPr lang="ru-RU" sz="2000" dirty="0" smtClean="0"/>
              <a:t>Были получены низкие баллы по показателям 3.1 «</a:t>
            </a:r>
            <a:r>
              <a:rPr lang="ru-RU" sz="2000" dirty="0"/>
              <a:t>Оборудование помещений </a:t>
            </a:r>
            <a:r>
              <a:rPr lang="ru-RU" sz="2000" dirty="0" smtClean="0"/>
              <a:t>образовательной организации </a:t>
            </a:r>
            <a:r>
              <a:rPr lang="ru-RU" sz="2000" dirty="0"/>
              <a:t>и прилегающей к ней территории с учетом доступности для </a:t>
            </a:r>
            <a:r>
              <a:rPr lang="ru-RU" sz="2000" dirty="0" smtClean="0"/>
              <a:t>инвалидов </a:t>
            </a:r>
            <a:r>
              <a:rPr lang="ru-RU" sz="2000" dirty="0"/>
              <a:t>и 3.2 «Обеспечение в организации условий доступности</a:t>
            </a:r>
            <a:r>
              <a:rPr lang="ru-RU" sz="2000" dirty="0" smtClean="0"/>
              <a:t>, позволяющих </a:t>
            </a:r>
            <a:r>
              <a:rPr lang="ru-RU" sz="2000" dirty="0"/>
              <a:t>инвалидам получать услуги наравне с другими</a:t>
            </a:r>
            <a:r>
              <a:rPr lang="ru-RU" sz="2000" dirty="0" smtClean="0"/>
              <a:t>».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972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Рейтинг </a:t>
            </a:r>
            <a:r>
              <a:rPr lang="ru-RU" dirty="0" smtClean="0"/>
              <a:t>по муниципальным образованиям.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КГО не вошел </a:t>
            </a:r>
            <a:r>
              <a:rPr lang="ru-RU" dirty="0" smtClean="0"/>
              <a:t>в число МО с низким </a:t>
            </a:r>
            <a:r>
              <a:rPr lang="ru-RU" dirty="0" smtClean="0"/>
              <a:t>рейтингом (балл ниже 80,49)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39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Рейтинг по Качканарскому городскому округу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308471"/>
              </p:ext>
            </p:extLst>
          </p:nvPr>
        </p:nvGraphicFramePr>
        <p:xfrm>
          <a:off x="539552" y="2276872"/>
          <a:ext cx="7848871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5826"/>
                <a:gridCol w="1714854"/>
                <a:gridCol w="1728191"/>
              </a:tblGrid>
              <a:tr h="79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Наименование организации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Рейтинг, баллы 2019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Рейтинг, баллы 2022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923" marR="7923" marT="7923" marB="0" anchor="ctr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ДЕТСКИЙ САД "ЗВЕЗДОЧКА"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88,38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ДЕТСКИЙ САД "ЛАДУШКИ"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87,16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ДЕТСКИЙ САД "ЛАСТОЧКА"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86,12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ДЕТСКИЙ САД "ДРУЖБА"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86,04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ДЕТСКИЙ САД "УЛЫБКА"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83,88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93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ДЕТСКИЙ САД "ЧЕБУРАШКА"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78,12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40122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ДЕТСКИЙ САД "РОСИНКА"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77,7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86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83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813899"/>
              </p:ext>
            </p:extLst>
          </p:nvPr>
        </p:nvGraphicFramePr>
        <p:xfrm>
          <a:off x="251521" y="116629"/>
          <a:ext cx="8784974" cy="6745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9872"/>
                <a:gridCol w="593141"/>
                <a:gridCol w="637406"/>
                <a:gridCol w="566582"/>
                <a:gridCol w="566582"/>
                <a:gridCol w="566582"/>
                <a:gridCol w="566582"/>
                <a:gridCol w="708227"/>
              </a:tblGrid>
              <a:tr h="3386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Подкатегория</a:t>
                      </a:r>
                      <a:endParaRPr lang="ru-RU" sz="105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Росинка</a:t>
                      </a:r>
                      <a:endParaRPr lang="ru-RU" sz="105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Ладушки</a:t>
                      </a:r>
                      <a:endParaRPr lang="ru-RU" sz="105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Ласточка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Росинка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Улыбка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Дружба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Чебурашка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1.1.1. Оценка стенда (до 15 баллов)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1.1.2 Оценка сайта (до 15 баллов)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484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1.2 Наличие и функционирование на официальном сайте организации дистанционных способов взаимодействия с получателями услуг (до 30 баллов)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11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1.3.1 вопрос анкеты 1 и 2, оценка стендов получателями услуг (до 20 баллов)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7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effectLst/>
                        </a:rPr>
                        <a:t>1.3.2 вопрос анкеты 3 и 4, Оценка сайта получателями услуг (до 20 баллов)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2.1 Наличие комфортных условий для предоставления услуг (до 50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53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2.2 вопрос анкеты 5, оценка получателями услуг комфортных условий для предоставления услуг (до 50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94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3.1 Наличие на территории, прилегающей к организации и в ее помещениях (до 30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18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94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3.2 Наличие в организации условий доступности, позволяющих инвалидам получать услуги наравне с другими (до 40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53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3.3 вопрос анкеты 6 и 7, оценка получателями услуг условий доступности организации (до 30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494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4.1 вопрос анкеты 8, оценка получателей услуг доброжелательности, вежливости работников организации, обеспечивающих первичный контакт и информирование получателя услуги (до 40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494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4.2 вопрос анкеты 9, оценка получателями услуг доброжелательности, вежливости работников организации, обеспечивающих непосредственное оказание услуги (до 40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4941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4.3 вопрос анкеты 10 и 11, оценка получателями услуг доброжелательности, вежливости работников организации при использовании дистанционных форм взаимодействия (до 20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94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5.1 вопрос анкеты 12, Готовность получателей услуг рекомендовать организацию родственникам и знакомым (до 30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28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253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5.2 вопрос анкеты 13, удовлетворенность получателей услуг организационными условиями оказания услуг (до 20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3386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>
                          <a:effectLst/>
                        </a:rPr>
                        <a:t>5.3 вопрос анкеты 14, удовлетворенность получателей услуг в целом условиями оказания услуг в организации (до 50 баллов)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48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u="none" strike="noStrike">
                          <a:effectLst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  <a:tr h="183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Средний балл по критериям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87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86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u="none" strike="noStrike" dirty="0">
                          <a:effectLst/>
                        </a:rPr>
                        <a:t>86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87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58" marR="6558" marT="65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4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недостатки, по мнению получателей 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/>
              <a:t>Предложения о проведении ремонтных работ в ОО</a:t>
            </a:r>
          </a:p>
          <a:p>
            <a:pPr marL="137160" indent="0">
              <a:buNone/>
            </a:pPr>
            <a:r>
              <a:rPr lang="ru-RU" dirty="0" smtClean="0"/>
              <a:t>Предложения </a:t>
            </a:r>
            <a:r>
              <a:rPr lang="ru-RU" dirty="0"/>
              <a:t>по улучшению питания</a:t>
            </a:r>
          </a:p>
          <a:p>
            <a:pPr marL="137160" indent="0">
              <a:buNone/>
            </a:pPr>
            <a:r>
              <a:rPr lang="ru-RU" dirty="0"/>
              <a:t>Предложения по улучшению материально-технического оснащения</a:t>
            </a:r>
          </a:p>
          <a:p>
            <a:pPr marL="137160" indent="0">
              <a:buNone/>
            </a:pPr>
            <a:r>
              <a:rPr lang="ru-RU" dirty="0"/>
              <a:t>Предложения, связанные с </a:t>
            </a:r>
            <a:r>
              <a:rPr lang="ru-RU" dirty="0" smtClean="0"/>
              <a:t>изменениями </a:t>
            </a:r>
            <a:r>
              <a:rPr lang="ru-RU" dirty="0"/>
              <a:t>в педагогическом </a:t>
            </a:r>
            <a:r>
              <a:rPr lang="ru-RU" dirty="0" smtClean="0"/>
              <a:t>составе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Иные предложения (благоустройство прилегающей территории, организация </a:t>
            </a:r>
            <a:r>
              <a:rPr lang="ru-RU" dirty="0" smtClean="0"/>
              <a:t>дополнительных услуг</a:t>
            </a:r>
            <a:r>
              <a:rPr lang="ru-RU" dirty="0"/>
              <a:t>, изменение графика работы организации, работа организации по </a:t>
            </a:r>
            <a:r>
              <a:rPr lang="ru-RU" dirty="0" smtClean="0"/>
              <a:t>информированию получателей </a:t>
            </a:r>
            <a:r>
              <a:rPr lang="ru-RU" dirty="0"/>
              <a:t>услуг, снижение бюрократической нагрузки)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17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Планируемый </a:t>
            </a:r>
            <a:r>
              <a:rPr lang="ru-RU" dirty="0" smtClean="0"/>
              <a:t>перечень организаций, участвующих в НОК в </a:t>
            </a:r>
            <a:r>
              <a:rPr lang="ru-RU" dirty="0" smtClean="0"/>
              <a:t>2023 году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dirty="0" smtClean="0">
              <a:hlinkClick r:id="rId2" tooltip="МУДО &quot;ДШИ&quot;"/>
            </a:endParaRPr>
          </a:p>
          <a:p>
            <a:pPr marL="137160" indent="0">
              <a:buNone/>
            </a:pPr>
            <a:endParaRPr lang="ru-RU" dirty="0">
              <a:hlinkClick r:id="rId2" tooltip="МУДО &quot;ДШИ&quot;"/>
            </a:endParaRPr>
          </a:p>
          <a:p>
            <a:pPr marL="137160" indent="0">
              <a:buNone/>
            </a:pPr>
            <a:r>
              <a:rPr lang="ru-RU" dirty="0" smtClean="0"/>
              <a:t>МУНИЦИПАЛЬНОЕ </a:t>
            </a:r>
            <a:r>
              <a:rPr lang="ru-RU" dirty="0"/>
              <a:t>УЧРЕЖДЕНИЕ ДОПОЛНИТЕЛЬНОГО ОБРАЗОВАНИЯ "ДЕТСКАЯ ШКОЛА ИСКУССТВ"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МУНИЦИПАЛЬНОЕ УЧРЕЖДЕНИЕ ДОПОЛНИТЕЛЬНОГО ОБРАЗОВАНИЯ "ДОМ ДЕТСКОГО ТВОРЧЕСТВА"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МУНИЦИПАЛЬНОЕ УЧРЕЖДЕНИЕ ДОПОЛНИТЕЛЬНОГО ОБРАЗОВАНИЯ "ДЕТСКАЯ МУЗЫКАЛЬНАЯ ШКОЛА"</a:t>
            </a:r>
          </a:p>
          <a:p>
            <a:pPr marL="137160" indent="0">
              <a:buNone/>
            </a:pPr>
            <a:r>
              <a:rPr lang="ru-RU" dirty="0" smtClean="0"/>
              <a:t>МУНИЦИПАЛЬНОЕ </a:t>
            </a:r>
            <a:r>
              <a:rPr lang="ru-RU" dirty="0"/>
              <a:t>УЧРЕЖДЕНИЕ ДОПОЛНИТЕЛЬНОГО ОБРАЗОВАНИЯ "ДЕТСКАЯ ХУДОЖЕСТВЕННАЯ ШКОЛА"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МУНИЦИПАЛЬНОЕ УЧРЕЖДЕНИЕ ДОПОЛНИТЕЛЬНОГО ОБРАЗОВАНИЯ "ДЕТСКО-ЮНОШЕСКАЯ СПОРТИВНАЯ ШКОЛА "РИТМ"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МУНИЦИПАЛЬНОЕ УЧРЕЖДЕНИЕ ДОПОЛНИТЕЛЬНОГО ОБРАЗОВАНИЯ "ДЕТСКО-ЮНОШЕСКАЯ СПОРТИВНАЯ ШКОЛА ПО ФУТБОЛУ "ОЛИМП"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МУНИЦИПАЛЬНОЕ БЮДЖЕТНОЕ УЧРЕЖДЕНИЕ ДОПОЛНИТЕЛЬНОГО ОБРАЗОВАНИЯ "ДЕТСКО-ЮНОШЕСКАЯ СПОРТИВНАЯ ШКОЛА ПО ГОРНОЛЫЖНОМУ СПОРТУ "</a:t>
            </a:r>
            <a:r>
              <a:rPr lang="ru-RU" dirty="0" smtClean="0"/>
              <a:t>РОУКС«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МУНИЦИПАЛЬНОЕ </a:t>
            </a:r>
            <a:r>
              <a:rPr lang="ru-RU" dirty="0"/>
              <a:t>УЧРЕЖДЕНИЕ ДОПОЛНИТЕЛЬНОГО ОБРАЗОВАНИЯ "ДЕТСКО-ЮНОШЕСКАЯ СПОРТИВНАЯ ШКОЛА "САМБО И ДЗЮДО"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998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257</TotalTime>
  <Words>773</Words>
  <Application>Microsoft Office PowerPoint</Application>
  <PresentationFormat>Экран (4:3)</PresentationFormat>
  <Paragraphs>245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Апекс</vt:lpstr>
      <vt:lpstr>\\localhost\Users\aleksandrashmurak\Downloads\Macintosh HD:Users:aleksandrashmurak:Downloads:ЕКБ ДОД СО 2020:379 организаций:Доклад.docx!OLE_LINK3</vt:lpstr>
      <vt:lpstr>Итоги НОК 2022</vt:lpstr>
      <vt:lpstr>Презентация PowerPoint</vt:lpstr>
      <vt:lpstr>Методика оценки итогового результата</vt:lpstr>
      <vt:lpstr> Основные выводы по  результатам НОКО-2022 </vt:lpstr>
      <vt:lpstr>     Рейтинг по муниципальным образованиям.   КГО не вошел в число МО с низким рейтингом (балл ниже 80,49)</vt:lpstr>
      <vt:lpstr>Рейтинг по Качканарскому городскому округу</vt:lpstr>
      <vt:lpstr>Презентация PowerPoint</vt:lpstr>
      <vt:lpstr>Основные недостатки, по мнению получателей услуг</vt:lpstr>
      <vt:lpstr>  Планируемый перечень организаций, участвующих в НОК в 2023 году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НОК 2020</dc:title>
  <dc:creator>Вилена</dc:creator>
  <cp:lastModifiedBy>Вилена</cp:lastModifiedBy>
  <cp:revision>17</cp:revision>
  <dcterms:created xsi:type="dcterms:W3CDTF">2020-12-08T05:12:32Z</dcterms:created>
  <dcterms:modified xsi:type="dcterms:W3CDTF">2022-12-19T08:11:42Z</dcterms:modified>
</cp:coreProperties>
</file>